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7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7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1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4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4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F98B-4DD6-4B37-84EF-5381F8786AD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7C4E-5C5E-4182-BB9F-E882DD6E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9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- 1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Dr. </a:t>
            </a:r>
            <a:r>
              <a: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Raquim Nihad 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17328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2" y="685802"/>
            <a:ext cx="7878128" cy="60660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152400"/>
            <a:ext cx="10698480" cy="563562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Rural Roads</a:t>
            </a:r>
            <a:endParaRPr lang="ar-IQ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0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1999" y="152400"/>
            <a:ext cx="1069848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Rural Roads</a:t>
            </a:r>
            <a:endParaRPr lang="ar-IQ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2" y="1163965"/>
            <a:ext cx="41524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Principal Arterial System.</a:t>
            </a:r>
            <a:endParaRPr lang="ar-IQ" sz="22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2" y="2590802"/>
            <a:ext cx="38543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Minor Arterial System.</a:t>
            </a:r>
            <a:endParaRPr lang="ar-IQ" sz="22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3754765"/>
            <a:ext cx="40073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Major Collector System.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4821565"/>
            <a:ext cx="407945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Minor Collector System.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2" y="5888365"/>
            <a:ext cx="35033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Local Road System.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605" y="2166231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augments the principal arterial system</a:t>
            </a:r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4304884" y="2566340"/>
            <a:ext cx="5460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connects cities, large towns, and other traffic generators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4304885" y="2966450"/>
            <a:ext cx="7353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Travel speeds are high with minimum interference to through movement.</a:t>
            </a:r>
            <a:endParaRPr lang="ar-IQ" dirty="0"/>
          </a:p>
        </p:txBody>
      </p:sp>
      <p:sp>
        <p:nvSpPr>
          <p:cNvPr id="13" name="Rectangle 12"/>
          <p:cNvSpPr/>
          <p:nvPr/>
        </p:nvSpPr>
        <p:spPr>
          <a:xfrm>
            <a:off x="4379136" y="840799"/>
            <a:ext cx="7279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1- Freeways (divided highways with fully controlled access and no at-grade intersections) </a:t>
            </a:r>
            <a:endParaRPr lang="ar-IQ" dirty="0"/>
          </a:p>
        </p:txBody>
      </p:sp>
      <p:sp>
        <p:nvSpPr>
          <p:cNvPr id="14" name="Rectangle 13"/>
          <p:cNvSpPr/>
          <p:nvPr/>
        </p:nvSpPr>
        <p:spPr>
          <a:xfrm>
            <a:off x="4379133" y="1575722"/>
            <a:ext cx="4479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2- Principal arterials not classified as freeways</a:t>
            </a:r>
            <a:endParaRPr lang="ar-IQ" dirty="0"/>
          </a:p>
        </p:txBody>
      </p:sp>
      <p:sp>
        <p:nvSpPr>
          <p:cNvPr id="15" name="Rectangle 14"/>
          <p:cNvSpPr/>
          <p:nvPr/>
        </p:nvSpPr>
        <p:spPr>
          <a:xfrm>
            <a:off x="4304883" y="3647042"/>
            <a:ext cx="72744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carry traffic primarily to and from large cities that are not directly served by the arterial system</a:t>
            </a:r>
            <a:endParaRPr lang="ar-IQ" dirty="0"/>
          </a:p>
        </p:txBody>
      </p:sp>
      <p:sp>
        <p:nvSpPr>
          <p:cNvPr id="16" name="Rectangle 15"/>
          <p:cNvSpPr/>
          <p:nvPr/>
        </p:nvSpPr>
        <p:spPr>
          <a:xfrm>
            <a:off x="4304883" y="4636898"/>
            <a:ext cx="7081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routes that collect traffic from local roads and convey it to other facilities</a:t>
            </a:r>
            <a:endParaRPr lang="ar-IQ" dirty="0"/>
          </a:p>
        </p:txBody>
      </p:sp>
      <p:sp>
        <p:nvSpPr>
          <p:cNvPr id="17" name="Rectangle 16"/>
          <p:cNvSpPr/>
          <p:nvPr/>
        </p:nvSpPr>
        <p:spPr>
          <a:xfrm>
            <a:off x="4304885" y="5094023"/>
            <a:ext cx="77347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provide linkage between rural hinterland and locally important traffic generators</a:t>
            </a:r>
            <a:endParaRPr lang="ar-IQ" dirty="0"/>
          </a:p>
        </p:txBody>
      </p:sp>
      <p:sp>
        <p:nvSpPr>
          <p:cNvPr id="18" name="Rectangle 17"/>
          <p:cNvSpPr/>
          <p:nvPr/>
        </p:nvSpPr>
        <p:spPr>
          <a:xfrm>
            <a:off x="4304883" y="5688713"/>
            <a:ext cx="7506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all roads within the rural area not classified within the other systems</a:t>
            </a:r>
            <a:endParaRPr lang="ar-IQ" dirty="0"/>
          </a:p>
        </p:txBody>
      </p:sp>
      <p:sp>
        <p:nvSpPr>
          <p:cNvPr id="19" name="Rectangle 18"/>
          <p:cNvSpPr/>
          <p:nvPr/>
        </p:nvSpPr>
        <p:spPr>
          <a:xfrm>
            <a:off x="4304883" y="6134584"/>
            <a:ext cx="4622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connect adjacent lands with the collector roads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1456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61944" y="76200"/>
            <a:ext cx="5645103" cy="457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Functional Classification </a:t>
            </a:r>
            <a:endParaRPr lang="ar-IQ" sz="28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17176" y="2878231"/>
            <a:ext cx="1564467" cy="369332"/>
          </a:xfrm>
          <a:prstGeom prst="rect">
            <a:avLst/>
          </a:prstGeom>
          <a:gradFill>
            <a:gsLst>
              <a:gs pos="0">
                <a:schemeClr val="accent5">
                  <a:alpha val="87000"/>
                  <a:lumMod val="86000"/>
                  <a:lumOff val="14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Freeways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20538" y="2881538"/>
            <a:ext cx="2186356" cy="372883"/>
          </a:xfrm>
          <a:prstGeom prst="rect">
            <a:avLst/>
          </a:prstGeom>
          <a:gradFill>
            <a:gsLst>
              <a:gs pos="0">
                <a:schemeClr val="accent5">
                  <a:alpha val="87000"/>
                  <a:lumMod val="86000"/>
                  <a:lumOff val="14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Principal arterials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67201" y="2878232"/>
            <a:ext cx="1898697" cy="338554"/>
          </a:xfrm>
          <a:prstGeom prst="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48000"/>
                  <a:lumMod val="47000"/>
                  <a:lumOff val="53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 Principal arterials</a:t>
            </a:r>
            <a:endParaRPr lang="ar-IQ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4399" y="2878232"/>
            <a:ext cx="1312962" cy="338554"/>
          </a:xfrm>
          <a:prstGeom prst="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48000"/>
                  <a:lumMod val="47000"/>
                  <a:lumOff val="53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Interstate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14173" y="2878232"/>
            <a:ext cx="1529682" cy="338554"/>
          </a:xfrm>
          <a:prstGeom prst="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48000"/>
                  <a:lumMod val="47000"/>
                  <a:lumOff val="53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Expressways</a:t>
            </a:r>
            <a:endParaRPr lang="ar-IQ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468862" y="2068679"/>
            <a:ext cx="3059521" cy="4008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Urban Principal Arterials </a:t>
            </a:r>
            <a:endParaRPr lang="en-US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68861" y="3583576"/>
            <a:ext cx="3059521" cy="4008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Urban Minor Arterials</a:t>
            </a:r>
            <a:endParaRPr lang="ar-IQ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468859" y="4580719"/>
            <a:ext cx="3059521" cy="4008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Urban Collector Streets</a:t>
            </a:r>
            <a:endParaRPr lang="ar-IQ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468862" y="5493420"/>
            <a:ext cx="3059521" cy="4008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Urban Local Streets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02021" y="838202"/>
            <a:ext cx="5193202" cy="673157"/>
          </a:xfrm>
          <a:prstGeom prst="roundRect">
            <a:avLst/>
          </a:prstGeom>
          <a:gradFill>
            <a:gsLst>
              <a:gs pos="0">
                <a:schemeClr val="accent4">
                  <a:shade val="51000"/>
                  <a:satMod val="130000"/>
                </a:schemeClr>
              </a:gs>
              <a:gs pos="71000">
                <a:schemeClr val="accent4">
                  <a:shade val="93000"/>
                  <a:satMod val="130000"/>
                  <a:alpha val="48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Urban Roads</a:t>
            </a:r>
            <a:endParaRPr lang="ar-IQ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477001" y="840830"/>
            <a:ext cx="5206185" cy="67315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Rural Roads</a:t>
            </a:r>
            <a:endParaRPr lang="ar-IQ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842408" y="2068677"/>
            <a:ext cx="2770759" cy="4008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Rural Principal Arterials</a:t>
            </a:r>
            <a:endParaRPr lang="ar-IQ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796055" y="3582795"/>
            <a:ext cx="2817110" cy="4008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Rural Minor Arterials</a:t>
            </a:r>
            <a:endParaRPr lang="ar-IQ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842406" y="6296988"/>
            <a:ext cx="2817110" cy="4008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Rural Local Roads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796055" y="4580719"/>
            <a:ext cx="2817110" cy="4008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Rural Major Collectors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842406" y="5493420"/>
            <a:ext cx="2817110" cy="4008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Rural Minor Collectors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998622" y="1513987"/>
            <a:ext cx="0" cy="31481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85800" y="1828800"/>
            <a:ext cx="231281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" y="1828800"/>
            <a:ext cx="0" cy="386506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0" idx="1"/>
          </p:cNvCxnSpPr>
          <p:nvPr/>
        </p:nvCxnSpPr>
        <p:spPr>
          <a:xfrm flipH="1" flipV="1">
            <a:off x="685804" y="2269123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85800" y="3761331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85804" y="4778935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98507" y="5691635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10623697" y="2282660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10623694" y="3774869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10623697" y="4792472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0636401" y="5705171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10636401" y="6497432"/>
            <a:ext cx="783058" cy="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1427342" y="1840110"/>
            <a:ext cx="0" cy="465732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9080094" y="1823792"/>
            <a:ext cx="2347249" cy="500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083267" y="1508979"/>
            <a:ext cx="0" cy="31481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ight Brace 54"/>
          <p:cNvSpPr/>
          <p:nvPr/>
        </p:nvSpPr>
        <p:spPr>
          <a:xfrm rot="16200000">
            <a:off x="8741062" y="1716595"/>
            <a:ext cx="427673" cy="1902209"/>
          </a:xfrm>
          <a:prstGeom prst="rightBrace">
            <a:avLst>
              <a:gd name="adj1" fmla="val 8333"/>
              <a:gd name="adj2" fmla="val 56898"/>
            </a:avLst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6" name="Right Brace 55"/>
          <p:cNvSpPr/>
          <p:nvPr/>
        </p:nvSpPr>
        <p:spPr>
          <a:xfrm rot="16200000">
            <a:off x="3057610" y="982839"/>
            <a:ext cx="408666" cy="3382116"/>
          </a:xfrm>
          <a:prstGeom prst="rightBrace">
            <a:avLst>
              <a:gd name="adj1" fmla="val 0"/>
              <a:gd name="adj2" fmla="val 50038"/>
            </a:avLst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7" name="Straight Connector 56"/>
          <p:cNvCxnSpPr>
            <a:endCxn id="19" idx="0"/>
          </p:cNvCxnSpPr>
          <p:nvPr/>
        </p:nvCxnSpPr>
        <p:spPr>
          <a:xfrm>
            <a:off x="3279014" y="2673896"/>
            <a:ext cx="1" cy="20433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" idx="2"/>
          </p:cNvCxnSpPr>
          <p:nvPr/>
        </p:nvCxnSpPr>
        <p:spPr>
          <a:xfrm>
            <a:off x="6084494" y="533400"/>
            <a:ext cx="0" cy="64137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25" idx="1"/>
          </p:cNvCxnSpPr>
          <p:nvPr/>
        </p:nvCxnSpPr>
        <p:spPr>
          <a:xfrm>
            <a:off x="5595223" y="1174780"/>
            <a:ext cx="881780" cy="2629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1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55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274638"/>
            <a:ext cx="10698480" cy="563562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FACTORS INFLUENCING HIGHWAY DESIGN</a:t>
            </a:r>
            <a:endParaRPr lang="ar-IQ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1" y="1003739"/>
            <a:ext cx="99822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Highway design is based on specified design standards and controls which depend on the following roadway system factors: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905000"/>
            <a:ext cx="318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Functional classification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134102" y="1905000"/>
            <a:ext cx="5411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Design hourly traffic volume and vehicle mix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2" y="2438400"/>
            <a:ext cx="1734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Design speed</a:t>
            </a:r>
          </a:p>
        </p:txBody>
      </p:sp>
      <p:sp>
        <p:nvSpPr>
          <p:cNvPr id="8" name="Rectangle 7"/>
          <p:cNvSpPr/>
          <p:nvPr/>
        </p:nvSpPr>
        <p:spPr>
          <a:xfrm>
            <a:off x="6134100" y="2438400"/>
            <a:ext cx="1918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Design vehicle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1" y="3059668"/>
            <a:ext cx="4647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Cross section elements of the highway</a:t>
            </a:r>
            <a:endParaRPr lang="ar-IQ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4830238"/>
            <a:ext cx="5093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Presence of heavy vehicles on steep grades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202" y="3657600"/>
            <a:ext cx="301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Topography of the area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36728" y="3657600"/>
            <a:ext cx="2055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Level of service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2" y="4191000"/>
            <a:ext cx="209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Available funds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34100" y="4191000"/>
            <a:ext cx="105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Safety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36730" y="3059668"/>
            <a:ext cx="4182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• Social and environmental factors</a:t>
            </a:r>
          </a:p>
        </p:txBody>
      </p:sp>
    </p:spTree>
    <p:extLst>
      <p:ext uri="{BB962C8B-B14F-4D97-AF65-F5344CB8AC3E}">
        <p14:creationId xmlns:p14="http://schemas.microsoft.com/office/powerpoint/2010/main" val="425250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1"/>
            <a:ext cx="11201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These factors are often interrelated. For example, design speed depends on functional classification which is usually related to expected traffic volume.</a:t>
            </a:r>
            <a:endParaRPr lang="ar-IQ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579961"/>
            <a:ext cx="10287001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design speed may also depend on the topography, particularly in cases where limited funds are available.</a:t>
            </a:r>
            <a:endParaRPr lang="ar-IQ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799" y="2459504"/>
            <a:ext cx="79248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most instances, the principal factors used to determine the standards to which a particular highway will be designed are:</a:t>
            </a:r>
            <a:endParaRPr lang="ar-IQ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3" y="3429002"/>
            <a:ext cx="10667999" cy="47942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of service, expected traffic volume, design speed, and the design vehicle. </a:t>
            </a:r>
            <a:endParaRPr lang="ar-IQ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88789" y="4191002"/>
            <a:ext cx="7037890" cy="47942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basic characteristics of the driver, vehicle, and road</a:t>
            </a:r>
            <a:endParaRPr lang="ar-IQ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6699" y="5102772"/>
            <a:ext cx="10454702" cy="4083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used to determine standards for the geometric characteristics of the highway  ??</a:t>
            </a:r>
            <a:endParaRPr lang="ar-IQ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82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1" t="1692" r="8218" b="2257"/>
          <a:stretch/>
        </p:blipFill>
        <p:spPr bwMode="auto">
          <a:xfrm>
            <a:off x="6023212" y="0"/>
            <a:ext cx="5943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80" y="152400"/>
            <a:ext cx="9748621" cy="626660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CONCEPT OF FUNCTIONAL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43180" y="1219201"/>
            <a:ext cx="6667531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Hierarchies of Movements and Components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1" y="1744639"/>
            <a:ext cx="5257801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six recognizable stages in most trips include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0120" y="4572000"/>
            <a:ext cx="1444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termination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1836" y="4047151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access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89894" y="3486582"/>
            <a:ext cx="1286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collection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1836" y="3088592"/>
            <a:ext cx="1424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distribution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1" y="2650808"/>
            <a:ext cx="1285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transition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0600" y="2238176"/>
            <a:ext cx="187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main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566" y="0"/>
            <a:ext cx="5767387" cy="680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4" descr="data:image/jpeg;base64,/9j/4AAQSkZJRgABAQAAAQABAAD/2wCEAAkGBxQSEBUUEBQUFBQVFBQUFBQUFBQUFBQUFBQXFhUUFBQYHCggGBolHBUUITEhJSkrLi4uFx8zOTMsNygtLisBCgoKDg0OFw8QGiwkHBwsLCwsLCwsLCwsLCwsLCwsLCwsLCwsLCwsLCwsLCwsLCwsLCwsLCwsLCwsLCwsLCwsN//AABEIAM0A9QMBIgACEQEDEQH/xAAbAAEBAAMBAQEAAAAAAAAAAAAAAQQFBgMCB//EAEwQAAICAQMCBAMEBAcLDQEAAAECABEDBBIhBTETIkFRBjJxFGGBoSNCUpEVJDNDYrHSBxY0NVVyc7O0wdElU1RjgpKTlKKy4fDxg//EABUBAQEAAAAAAAAAAAAAAAAAAAAB/8QAGREBAQEAAwAAAAAAAAAAAAAAABEBITFB/9oADAMBAAIRAxEAPwD9wiIkCIiAiIkCIiUIiSSj5zZAqlj2UEn6AWZr21Oo8MsMOPdtBVRl3tZIsUyot1uPzAEgCxdjI6qf0Li6LDYDdUXOwUfe2EypRpNTn1hx5NmJA4VRjsq1tt8xC7wCN3a2FCjR7T5zanXDHa4cRcNk8u7uArbKtgBZC87uQeQvpvogc6uo1xxAnCoyeNi3IPDH6IAHJTHI4NmxfB57cbj65tTqyMgTEBTZBjaluloJaNkG/dybtfbj5jvJ8nKt7SRferF19PwMDT6fNq7YPjABXIVYHGQGHyKfNY/VI4P61kUN2Pi1fUCFJ0+IW9MpcBlSz57DkHjbx6Ux54U9AuVSaBBNXVi645/MfvE+oFiJJBYiJQiIgSUxJILEhgSiySySaLEkS0DLEkgsSSyhEksgRESgJJZJBgdRyg7UB5OfEpojgpWcg3/QT85niaDTc6zIpF1nfKpq626PTYu/of07fnN/KLESQNd1LEMuXFja9vnytRdQdoCBSVIvnLdH1S/SxdT0bFkChgaUFQNzfKeSLu+aHPfjvGgcPnzuCCFKYBRUg7AcjEEHjnMVINcpNjA12i6NjxZTkXduKlOTxTMGPA47j8OwocTYiIgInw2VQCSwAHeyBXpzPP7bj3bd6bv2dwv5ivb6gj6iB7Szxx6pG+V0P0YH2/tL+8e89pBJYiAiIlCIiQIiSAiDEXBYkllCIiBha3qmLE1OTu27qCsx2i7agOwCsfw+kwD8VafcVBckDdXhuL8m+gSKurNfcZkdQ0uZsobEyBAtEMAWsk2QSh4AI4vntxdzAy9L1ZYFc2PbQ8rIjE+VlILDGOORz99Vx5g+/wC+3BwfPRbbe2qOwut2R3AHa/mHajWz6Z1JM6s2O9obbZFX5VawDzVMO8+tLpP0ajMEd9iq7bRTECj6Diy3FepmSiAdgBZJNCrJ7n6wr6mLrtamFd2UlVokttYgAdyxAO0fWZM4j+7AyfwY/jHVDCWUZTpRjLUb2+L4n81v2Xt57elyI0AXTp1/UazK2rpCqLix6TVuniHS6ceI5xoR2LDaeflPoL7EfHGmr5NZ9PsGt9v9FPj4CclNQT4vObB/LhRm/wAXaKvFC8B6716zqZdHHdY+OsQ02RsBOPNVYvtuLNpMJduAWyZlUEDuQD7Di7np8E5cuq0WJ9blTJl2bcuPDkwviNGldmwkhi6gMRu2+b5ROsYWKPP1mi1Hwfo2ZnGBMWRvmy6e9PlJLBifFwlWuwD3gZLBdPkDDamF1CMOFTG6A7GrsoKgqT/QxibPG4YAggggEEdiDyCDOJ+MvgrNq9I2nTVMyEghNQWJDLe39NjpmANGsi5O3oaI9fh74nGDHh0nUkyabUrjTEGyAHDqWRQm7DmTyksQDsNNbAVA7OeGtz+Hjd6varMB7kCwPxnP9B+Mseqz6jGmLUINOcak5MOUMzOGJ/R7bQCh81E3299nq9UuQpjAyDfkXlsWRBSHxGBLLXIQivvko+9P0jGuJce0WFRS6+V2KbTZYcmyoPJmHn+EdI5t8ZPy3eTJRCAqqkXRAU1z7Cb2JRrMfQ8QdXollYOCWPzhdoNDvwW+62P3Vs5JZBIiWAiIMAIkiUIlkkCJZIgSySwIYMskBLJUQEsRKJMLqfTU1CFMu4oylWUMQrK3cMPWZsSDnuhaMfadad2Ty6tKHiOQf4jpD5gTz39fSdDU1vS0rLqu/OoU81/0XTjiu3b15/Cps4CS5ZICeep065EZMiq6MCrIwDKynghlPBBHpPSWByGbQZ+nMcmjV9TpaAyaOw2bCo/W0bnllFk+Cx/zSPlmXrvifR+Fp851OBUbIGQvkRN3BxZBTEEFBl8w/VrmdHOE+Ovg7HlRsiYPFU5MebPp0IVnbGw3Z8Fgg5im5GU/yi0LDKDKO6RgQCOxFj6GWY/Ttdjz4ky4WD48ih0YdipHHB7H7u4mRIIXF1Yv2uRcynsw713Hf2+vMwen4ldnykKS2RgpIBKjEfDADe1ozf8AbM8R8OafisdAVQBocdjQ9fv7yjaeKvuP3j2v+rmfP2hP2l713Hckiv3hh+BmoyfCunbEMRVtgzfaPmNnL33E+1812HFVVT6PwxpzkL7PMTYpiNpIYEr+zwxHHauK5sNtjyq3ykGuDRv0B/qIP4z7mH0rpqafHsx7qst5juNnvz+EzJBZJZ8r98D6klkgIiIoskXG6UWJLlgIklkCJJZRLmPrtfjwrvzOqLuRNzGhuyMEQfixAmROe+N/h7BrtOmPUqzoufCQodkFtkXGSdpF+V2H4yDZ9OI8XUcg/plvnsfs+Dg+xqj+Mz5qui49r6hbYhcyKCzMxIGk04u27/7zZ7kzaQLESShLJLIFSSyQOP694ugcvpTjTDqCwc5QTh0+rcjw8xVSCMeVjsejwzI1ctuy+gdR1aaPxOpYgMo8RsnggFcaqzUNu6zwoNjddzfa3SJmxvjyqHTIpR1PZlYUQf3zQdMyONBnwZmL5dMubTsx5bIq4y2F292bE2Mn7y3tA6DRYNmNFPJVVUn3IHJ/E3PeIgIiJQiJJBYkllEiWSQWJLiWjU9YTFnPgNm2OgXIyq+1wrDIqk8ggeV/+76ia3PotLXm1GPzsoFeFywbt5eSWLec3bA8kCb3VdOTIbfddAcOy8DdwQDyPMfy9hPBeh4R2UjjEOHcWMNeFfPO2uIGmx9K0wyK32hSQ+AqGZN25FJTub3sOOfRe1206yazT9BwIKRSB6AO9DlmJAvglnYk+pNmbKBg6/qPhGtmRhtDEqoIALbe5PuR9BZmsyfFG292n1Aq/wBVDYGVsd0G7HYWHuCOxM2Wu6e2TIGGVkAFFB2P3kgg32/ED7wcF+gOWU/acw2+gZqbmzdt/wDm5v6O2GPjJ8TquFspw5tigG9qjykE2dzAD5Tz25XnmZmp6yEyFDjykr3KrY5UsK55PHb8Z8ZekuwUeO4241TcLssL3MRe3mx6XajmrB+W6I5FfaMg4UAgtupVAsndyxIJsV8x9aIK8+ofEDYttabNk3+HtGNba8hKkEHtt4JN/KGPpzndZP6If6bTf7RjnhpOjsmUP4+Vqq1Y2rVj2cjt354A5r8fXrovEO/8tpu1empxH1qEXpn8rqf9Ov8Asunmwmv6b/K6kf8AWof36fEP902ElUiWJUSJZDAskiAgCzZoWe1n1NT6uAnD/wB0H4Z+1MAH8IagJp8uRR5kdH8TTZR9Cc+IgVf2kc0J24Mw+saAajT5MRJXepAdeGxt3TIh9GVgrA+6iUeug0q4cSY03FUVVBZizEAVbMeWP3mZE1fwzrnz6TFkygLlKbcyjsuZCUzKK9nVx+E2kgRIYgWIklFiIgJJZJFDEsREIiJRBLEkBEGJFIiIQua7ryk4RXH6bTHuBwNTiJ7/AHAzYgTx1OpTGu7IwRbUbmIAtmCqLPuzAfjCsTp/8vqP87Eb/wD5L/wH75sZrdB/hOp+uH/VCbKEWIiUSIlkCIiUJJakMmj81+KurdR0PUE0/TsOLPj1hfMoyI5OFxtGooq6jZZXJzzuyNz2n6FotWuQWpBI4YUVZWoGmQ8oebo+81HxijpiTVYQzPpH8fYvfLh2smfEB6k42ZlH7SJM84MecJmxNRKqcebGR5kblQfR0IN0bHNijzLwNjPHVagY1s2bKqABZLMQoA/EzGxa4qwTUAKxICuP5LITwAD+ox48je9AtRMZhvzov6uNTkP+e1pj+o2+N+O0wJqOp7Nt48nm3dgpKhRZLeb8hZNdphaX4lTJt248p3kAcL6kCyCw45JsXwB7i95UmwCyB35P38VZ9+AP3SDS6n4lRC4bHmrGxR22gKKVm3WW5WkPPb3qebfFKeJix+Fm3ZcgxracUT85IJpaDfjQNXN/FShcSiSQDEsSqkCDLIhJLEokTWdY1+bEVGLCcoPLVfbn27Vwee44AJ7Y2Tq2pBFaQsNyg/pCCAS26rWiVCj+idwoyYreCWaLF1bUs3+CmqBssRfAJ+ZRze4V9LI5EP1nMyYnw4S6ucm+942qocAgFb5IXuOQeLlRvJoPjb4fx6/S+BmOQIcmNiMbBSfNXJKngbt31US6brWdy23TcLkOM+ciiO/daPbuLHI57zLy53fTq2RPDYvitbJr9OoHJAPIo1XrUmq+OjYtmXOpZnKjAu96LtWIDcxAA3H1oCbeazp5/jOpH34T+/H/APE2UqLERcmgYkiBYkiBZKlkgJz/AMLnwWzaI/zBD4B76TMWOID7kZcmKvbGvvOgmk+JMfhlNYoJbTBy4UWz6ZwPHSu5rauQAck4gPUyjc5cYYFWAIIogiwQe4IPcTB6fi2Zcyizfh5BfNBlKbQe5AOMnntumbhzK6qyEMrAMrKbVlIsEEdwRRmO3GoH9LE19v5t1289/wCcaBlyxEgRJcXARFwIFiSohVioiVCIiBga/QvkdCMpRFKl0C/PtYNRawQOKPf8zMQ9Kz73I1TUXLIpQ0ik3ssONwsD6VXYm91Eg02m6TnUoW1TuF2lgUA30xJ5DcXuIrnsvtzW6TlJ/wAJcD18pu+Td7uOSDwBwtdiZt4ijT6HpGRDj3ah3XGACpDefaGW2LOSTyO9mx35mX1cXjH+kwn92ZDM0zF6iP0f/bxf6xYqsPpx/jmqH3af/wBjf8Jtppumt/HtWOfl0puuOVydj78fmPebmXUWJIkUlki4QlklgIiJRIMsSDltA/8AB2QafIf4pkcjS5D2wO7WNG/stk+G3aqTghd291wp8LD/AJwqx/otjfj7vOMf7p6a/RY8+JsWZFfG4KujC1YH3E/Pfj/puqTSnGNTmTTq6umrRmObAFIOzVAUXxCrGYHctLusbnNH6VMHrBPhbASDkZcYKllYB2AdlZeVYJvYEV8veafB8c9POcafHqsLNs3WMgOMKKABzXtLGxxZPeZ66zFqM+LwsuPIMYfKfDdXpiPDS9p4sZMv7vugemXpPAGPLlQDfd5cmQneAL3OxNiuPTk8esxB8PuQb1WcElq2vkAClr7FjzQHPYV25N76YmTqOJWCnJjBIYgF1F7CA3r6Ei/rA1K/DeSgPtmp4KE058wRWFEsTVkqTVXs5uzM/pfTmxE78z5AQK3kmiWJc8nsbQAegXjuZkJ1DEe2TGaq6dTVgEXz7EH6Ge2LMrfKwbgHgg8HsePoZB9xLJAsRJKEsRIIDPl3ABJIAAJJPAAHck+003xAMO5fGZ1NUu0KRZdQL3Aj5iB7EE7uJpMul0bZOGyjbtLAKB4m7hCXcX6fNYJ8Q2aZgWDtQ3p6969aPb+o/uicz0b4e0rrjz4d9DKcq23JdWcWbF92b67jd7jfvp/hHAm0AuQu2gfDPylj3KWOWJ4PBNiiSTdV0Ew+p5aUCmNsp8qs3Z1JvaDX4zA6V8L4dOQcZfy1W4qarf6hb/Xb8ppv7rvifwY3hjMR4uHxPs5rNs3ithr9vYOPf6yIyem9TX+EtX5c3OPRgfxfP/1osnZwPMOT9/sa6uc38OpkGrzDUFWy/ZNB4pVdoOT+MhzVn1BnSQpE8sWQlmWvl2/mLnrAQIiOgiJYQiDEoREQEhERclVxub4QGk1H2vpmPEH82/SsFRMgat3gZavA5ocfI1CwD5hi9L+MM2p6sNPj021Ewl8zZWZMuAE0cb46I3lwtEMVZTYJ9O10efegY0Lvj6EzW9e6EmoK5Fc4NRjvwdQlb0B7owPGTGfVG49RRowjbZsm1Sx7AEn8BcwMXScb4ca5Uvbj2VbAUyBXHB5sTj/jDq/UU0Zw48afamZcasi+JptUrnw2VGJvBk8ytWQgcNTMASOz6LqHfCpzlPFBdMmwFUL43KMUDEkLa8WfUSjwPw1pf+aHYjhnHB5rg+/P4n3MzdBoEwgjGKB28d6CqFUD7qX8zMgNLJQiIgWIiUJJZJNEZAe4B+o9+8jIDdgG+DY7ifUQpUSySoTD6l0nBqABqMOLMFvaMuNMgF1dBga7D90zIkH5v8dMunXL9n6Xh1rYceIY18HCyabGyvR8MDeyblY7QK78iZHxVosGm0j5sPRsOXIrYwuP7Ppm37siIQoxFmumNUD25nXjW6cO+RWUvs85WyxTCWIBA5Nbn4+8xpuu6fIEKZkO9VdRdEq/ykg8izQ59SB6iFaPoXw7pMyl8vTNPgYhScOTBp3ZDXuoI57+/uAZn6j4Y0Sjy9P0zm+y6fTA/XzAD8/WbDF1LAcuxciHI4JoHlttD8rAmfCOaPw/pP8AJeD1/mNHZ/P1nx/e/pL/AMU4a458DQ1z6fN6TqJDKOZHw/pOf+ScPHb9BovN37eb+v3lPw9o+f8AkrB6/wAxouaIofN62T+B+69ynVMR4Di+eOb4+78vqKnmOt6egRmxkGttMOb3EAf91v3SDUDoGkr/ABThB9vA0PH/AKo/gDSf5Jw+n8xovXv+t6Td4uq4WJC5FJALEA9lHNn8OfpIerYQLORa97+6/wD79D7GKNInQNJXPScI5P8AM6Hn2PDT7yfD2kAJHSsDEVQGDRgmz6Wa+/mbRut6fcF8VdxFgc9vr9/p7+lz1PVMOwv4ilRySDfFE2K7igT+B9jKOePRdN/kbF/4XT/7c03xLpcWDPp8eDoOHUDKzh6waQUqhDvGTkJW5hThQf2h6/oWmzB0V1umUMLBHDCxYPbvPSB+Xdc0GPA+lTT9D0+bHlyouXP9n0reGGy0ybQODXG9iFFjvOi/vf0n+RcP/g9O/tzotfrsWmx7sjBE3Bb5+ZiaHHufzMx9P8Q6dwxXKvlV2YEFWC4/nbaQDQ9/rG6OK+JNHjwNg+z9AwZfEy7Mi/Z9GSFKk2rYywQ8d3ocdxOj6V8JaBsdv0/SAl8vDabTllAyNSkhSOBQ4NcTaN8QaYAnxk4O0887iu4LXfcVIau9MD2ImwwgAeXgEk/i3J/rgab+83p//QNF/wCVwf2Zn9M6Tg04YabBhwhiCww4kx7iOxbYBfeZolkEiIiqSxEqERBgSJZDILERKJESyDUdT02wqcWDHkLEY8goAjEVIPPahQ7+nHrNHpseYg7tDhXGrKiY9vm2KqBXv2HoNv6o9gZ2chga/RdHw43LpjAYgAeu0CvKn7I4BIHeh7TYxEok8Nc7rjJxjcwqgfqL/Kz+EyJJPRzWLxRsZtGm4UCVIBFUxKiuBb5CBfofUz50unGTL5tJiCgncxBsPy47rTcqhP8AnL6ih08Qri30+oOVSujxqWQ4sj7n2HFZQKMdrTFQhs3tHl54M2baTxMALaTGMgKr4Z7Bbs2wHIBLdrBs+89Nb0TM7Nt1TorHIQBvtSwUKBTjyim9vm4o8z16f0V8WQM2py5RuZtrkkcggAc0Bz7H5VqubqMB2yBQRoUJutoZQR3qjXbgD7ty9tpr6HiEbRosYUAEA0B5d9cbeOLof0iD356WJBg9G1T5MVvj8IgldnJrbQIBoWAbFjg1Y4Mz5JYHjqdOmRayKriwaYBhY7Gj6zmW3K2ZMWhRSfFxrkKHY48xXeAvKmx2J5Y9uZ1cGBzPSOnpk8uo0eFGVUYlcTBS1tW3ctcWf1iR6gAidMqgChwPQREKsksQiVERCrEksqEkXBkCWBEBJBiAuIiFJZBECyMwAs8AesCeOv0q5cT435V1Kt27MKPeWo+znX9pe5HcdwLI+tcz5fUoCQXUVVgsBVmhf1PH1mpz/DGBjZ3USSV8u026ORW3jnGnbmhUwtV8F6fLfiHI143xGyhJ8TEcWRySl7mDbj6bgDUg6L7XjrdvTbW69y1t/au+33z5XX4yyoHUswcqAbsY2VMh4/ZZlB+8gTU5PhfA2U5GBNg+QhCgJcPYG2+6rxdcA9wCMjH0LGuJMaF02AqjLs3DdkXISLWrtB6QM7U6/FjVnyZERVBLMzABdoLNZPsAT9BKmsxkcOvv3A4sgGj6cH900Wb4N07IUvIFZCjDyGwcj5SeUPm3P83fyj779D8J4N24nIb38EoReRQrH5bqlTy9rQGru6OglnygoV7CWQJYiWCRUsGQSWSIVZKlkqEIlERFf//Z"/>
          <p:cNvSpPr>
            <a:spLocks noChangeAspect="1" noChangeArrowheads="1"/>
          </p:cNvSpPr>
          <p:nvPr/>
        </p:nvSpPr>
        <p:spPr bwMode="auto">
          <a:xfrm>
            <a:off x="3079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9" name="Picture 7" descr="http://www.ops.fhwa.dot.gov/access_mgmt/presentations/am_principles_intro/images/s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373870"/>
            <a:ext cx="5899101" cy="610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9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8812" y="4229908"/>
            <a:ext cx="8763000" cy="937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Within the classification of urban and rural, highways are categorized into the following groups:</a:t>
            </a:r>
            <a:endParaRPr lang="ar-IQ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0592" y="228600"/>
            <a:ext cx="10698480" cy="63976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Functional Classification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958809" y="1343744"/>
            <a:ext cx="10282046" cy="43088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dirty="0"/>
              <a:t>Highways are classified according to their functions in terms of the service they provide. </a:t>
            </a:r>
            <a:endParaRPr lang="ar-IQ" sz="2200" dirty="0"/>
          </a:p>
        </p:txBody>
      </p:sp>
      <p:sp>
        <p:nvSpPr>
          <p:cNvPr id="7" name="Rectangle 6"/>
          <p:cNvSpPr/>
          <p:nvPr/>
        </p:nvSpPr>
        <p:spPr>
          <a:xfrm>
            <a:off x="958808" y="2133602"/>
            <a:ext cx="10013992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200" dirty="0"/>
              <a:t>Highways and streets are categorized as rural or urban roads, depending on the area in which they are located</a:t>
            </a:r>
            <a:endParaRPr lang="ar-IQ" sz="2200" dirty="0"/>
          </a:p>
        </p:txBody>
      </p:sp>
      <p:sp>
        <p:nvSpPr>
          <p:cNvPr id="8" name="Rectangle 7"/>
          <p:cNvSpPr/>
          <p:nvPr/>
        </p:nvSpPr>
        <p:spPr>
          <a:xfrm>
            <a:off x="958810" y="3124202"/>
            <a:ext cx="10282047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200" dirty="0"/>
              <a:t>urban and rural areas have significantly different characteristics with respect to the type of land use and population density</a:t>
            </a:r>
            <a:endParaRPr lang="ar-IQ" sz="2200" dirty="0"/>
          </a:p>
        </p:txBody>
      </p:sp>
      <p:sp>
        <p:nvSpPr>
          <p:cNvPr id="10" name="Rectangle 9"/>
          <p:cNvSpPr/>
          <p:nvPr/>
        </p:nvSpPr>
        <p:spPr>
          <a:xfrm>
            <a:off x="760111" y="5387146"/>
            <a:ext cx="272406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Principal arterials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0113" y="6102897"/>
            <a:ext cx="2495468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Minor arterials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3746" y="5387144"/>
            <a:ext cx="2570135" cy="415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Major collectors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3746" y="6102897"/>
            <a:ext cx="248832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Minor collectors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32379" y="5784645"/>
            <a:ext cx="3657600" cy="415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Local roads and streets</a:t>
            </a:r>
          </a:p>
        </p:txBody>
      </p:sp>
    </p:spTree>
    <p:extLst>
      <p:ext uri="{BB962C8B-B14F-4D97-AF65-F5344CB8AC3E}">
        <p14:creationId xmlns:p14="http://schemas.microsoft.com/office/powerpoint/2010/main" val="245855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228600"/>
            <a:ext cx="10698480" cy="8382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Urban and Rural Areas </a:t>
            </a:r>
            <a:endParaRPr lang="ar-IQ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2" y="1524002"/>
            <a:ext cx="111252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areas are those places having a population of 5,000 or more. These areas are further subdivided into: 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1" y="2667002"/>
            <a:ext cx="8153401" cy="479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urbanized areas (population of 50,000 and over) </a:t>
            </a:r>
            <a:endParaRPr lang="ar-IQ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2" y="3276602"/>
            <a:ext cx="8839199" cy="479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urban areas (population between 5,000 and 50,000)</a:t>
            </a:r>
            <a:endParaRPr lang="ar-IQ" sz="2400" dirty="0"/>
          </a:p>
        </p:txBody>
      </p:sp>
      <p:sp>
        <p:nvSpPr>
          <p:cNvPr id="7" name="Rectangle 6"/>
          <p:cNvSpPr/>
          <p:nvPr/>
        </p:nvSpPr>
        <p:spPr>
          <a:xfrm>
            <a:off x="762001" y="5410202"/>
            <a:ext cx="10439400" cy="479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design purposes, the population forecast for the design year should be used. </a:t>
            </a:r>
            <a:endParaRPr lang="ar-IQ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2" y="4191000"/>
            <a:ext cx="111252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 areas are those areas outside the boundaries of urban areas.</a:t>
            </a:r>
          </a:p>
        </p:txBody>
      </p:sp>
    </p:spTree>
    <p:extLst>
      <p:ext uri="{BB962C8B-B14F-4D97-AF65-F5344CB8AC3E}">
        <p14:creationId xmlns:p14="http://schemas.microsoft.com/office/powerpoint/2010/main" val="194590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966" y="152400"/>
            <a:ext cx="10698480" cy="487362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Urban Roads</a:t>
            </a:r>
            <a:endParaRPr lang="ar-IQ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777768"/>
            <a:ext cx="5486400" cy="604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78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6198" y="0"/>
            <a:ext cx="1069848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Functional System of Urban Roads</a:t>
            </a:r>
            <a:endParaRPr lang="ar-IQ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491" y="914402"/>
            <a:ext cx="43302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Principal Arterial System. </a:t>
            </a:r>
            <a:endParaRPr lang="en-US" sz="2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491" y="2883307"/>
            <a:ext cx="39679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Minor Arterial System.</a:t>
            </a:r>
            <a:endParaRPr lang="ar-IQ" sz="22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222" y="4366614"/>
            <a:ext cx="40437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Collector Street System</a:t>
            </a:r>
            <a:endParaRPr lang="ar-IQ" sz="22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493" y="5926716"/>
            <a:ext cx="37306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Local Street System.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30715" y="1949373"/>
            <a:ext cx="7280284" cy="40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 Principal arterials (with partial or no controlled access).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30717" y="2575529"/>
            <a:ext cx="63429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interconnect with and augment the urban primary arterials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30715" y="2944861"/>
            <a:ext cx="7464647" cy="40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 more emphasis on land access than the primary arterial system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30714" y="3314193"/>
            <a:ext cx="6975485" cy="40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spacing is usually not less than 1 mile ,2 or 3.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30717" y="4099719"/>
            <a:ext cx="7464647" cy="40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 traffic from local streets and convey it to the arterial system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30717" y="4624611"/>
            <a:ext cx="7464647" cy="40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go through residential areas and facilitate traffic circulation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0715" y="5710553"/>
            <a:ext cx="65712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provide access to abutting land and to the collector streets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30717" y="6240902"/>
            <a:ext cx="33213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traffic is discouraged 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30716" y="640277"/>
            <a:ext cx="7480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Interstate, with fully-controlled access and grade-separated interchanges;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4952" y="1241488"/>
            <a:ext cx="74646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Expressways, which have controlled access but may also include at-grade intersections</a:t>
            </a:r>
            <a:endParaRPr lang="ar-IQ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89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Highway Planning &amp; Design Lecture - 1</vt:lpstr>
      <vt:lpstr>FACTORS INFLUENCING HIGHWAY DESIGN</vt:lpstr>
      <vt:lpstr>PowerPoint Presentation</vt:lpstr>
      <vt:lpstr>THE CONCEPT OF FUNCTIONAL CLASSIFICATION</vt:lpstr>
      <vt:lpstr>PowerPoint Presentation</vt:lpstr>
      <vt:lpstr>Highway Functional Classification </vt:lpstr>
      <vt:lpstr>Urban and Rural Areas </vt:lpstr>
      <vt:lpstr>Functional System of Urban Roads</vt:lpstr>
      <vt:lpstr>PowerPoint Presentation</vt:lpstr>
      <vt:lpstr>Functional System of Rural Roads</vt:lpstr>
      <vt:lpstr>PowerPoint Presentation</vt:lpstr>
      <vt:lpstr>Highway Functional Classification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- 1</dc:title>
  <dc:creator>raquim r</dc:creator>
  <cp:lastModifiedBy>raquim r</cp:lastModifiedBy>
  <cp:revision>2</cp:revision>
  <dcterms:created xsi:type="dcterms:W3CDTF">2018-11-18T19:42:14Z</dcterms:created>
  <dcterms:modified xsi:type="dcterms:W3CDTF">2018-11-18T20:08:13Z</dcterms:modified>
</cp:coreProperties>
</file>